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79" r:id="rId4"/>
    <p:sldId id="259" r:id="rId5"/>
    <p:sldId id="261" r:id="rId6"/>
    <p:sldId id="260" r:id="rId7"/>
    <p:sldId id="267" r:id="rId8"/>
    <p:sldId id="268" r:id="rId9"/>
    <p:sldId id="270" r:id="rId10"/>
    <p:sldId id="274" r:id="rId11"/>
    <p:sldId id="272" r:id="rId12"/>
    <p:sldId id="278" r:id="rId13"/>
    <p:sldId id="271"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15" d="100"/>
          <a:sy n="115" d="100"/>
        </p:scale>
        <p:origin x="14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it-IT"/>
              <a:t>Fare clic per modificare lo stile del titolo</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A423BF71-38B7-8642-BFCE-EDAE9BD0CBAF}" type="datetimeFigureOut">
              <a:rPr lang="en-US" dirty="0"/>
              <a:t>5/20/2025</a:t>
            </a:fld>
            <a:endParaRPr lang="en-US" dirty="0"/>
          </a:p>
        </p:txBody>
      </p:sp>
      <p:sp>
        <p:nvSpPr>
          <p:cNvPr id="5" name="Footer Placeholder 4"/>
          <p:cNvSpPr>
            <a:spLocks noGrp="1"/>
          </p:cNvSpPr>
          <p:nvPr>
            <p:ph type="ftr" sz="quarter" idx="11"/>
          </p:nvPr>
        </p:nvSpPr>
        <p:spPr>
          <a:xfrm>
            <a:off x="2493105" y="329307"/>
            <a:ext cx="4897310"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a:t>
            </a:fld>
            <a:endParaRPr lang="en-US" dirty="0"/>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73B025CB-9D18-264E-A945-2D020344C9DA}" type="datetimeFigureOut">
              <a:rPr lang="en-US" dirty="0"/>
              <a:t>5/20/2025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07EFB6C-7E96-8F41-8872-189CA1C59F84}" type="datetimeFigureOut">
              <a:rPr lang="en-US" dirty="0"/>
              <a:t>5/20/2025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981CDE-9BE7-C544-8ACB-7077DFC4270F}" type="datetimeFigureOut">
              <a:rPr lang="en-US" dirty="0"/>
              <a:t>5/20/2025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it-IT"/>
              <a:t>Fare clic per modificare lo stile del titolo</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55BA285-9698-1B45-8319-D90A8C63F150}" type="datetimeFigureOut">
              <a:rPr lang="en-US" dirty="0"/>
              <a:t>5/20/2025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0A86CD42-43FF-B740-998F-DCC3802C4CE3}" type="datetimeFigureOut">
              <a:rPr lang="en-US" dirty="0"/>
              <a:t>5/20/2025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534695" y="2824269"/>
            <a:ext cx="4608576" cy="2644457"/>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6454792" y="2821491"/>
            <a:ext cx="4608576" cy="2637371"/>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CEA0FFBD-2EE4-8547-BBAE-A1AC91C8D77E}" type="datetimeFigureOut">
              <a:rPr lang="en-US" dirty="0"/>
              <a:t>5/20/2025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955A2352-D7AC-F242-9256-A4477BCBF354}" type="datetimeFigureOut">
              <a:rPr lang="en-US" dirty="0"/>
              <a:t>5/20/2025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FCFC6A-9AE6-404D-9FDD-168B477B9C90}" type="datetimeFigureOut">
              <a:rPr lang="en-US" dirty="0"/>
              <a:t>5/20/2025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it-IT"/>
              <a:t>Fare clic per modificare lo stile del titolo</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61CFCDFD-B4CF-A241-8D71-E814B10BEAF4}" type="datetimeFigureOut">
              <a:rPr lang="en-US" dirty="0"/>
              <a:t>5/20/2025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26A7B589-FD4B-7E46-869A-CBADC5FC564E}" type="datetimeFigureOut">
              <a:rPr lang="en-US" dirty="0"/>
              <a:t>5/20/2025</a:t>
            </a:fld>
            <a:endParaRPr lang="en-US" dirty="0"/>
          </a:p>
        </p:txBody>
      </p:sp>
      <p:sp>
        <p:nvSpPr>
          <p:cNvPr id="6" name="Footer Placeholder 5"/>
          <p:cNvSpPr>
            <a:spLocks noGrp="1"/>
          </p:cNvSpPr>
          <p:nvPr>
            <p:ph type="ftr" sz="quarter" idx="11"/>
          </p:nvPr>
        </p:nvSpPr>
        <p:spPr>
          <a:xfrm>
            <a:off x="1534910" y="318640"/>
            <a:ext cx="5453475"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CD8A92E-5FF9-8143-81B3-CCB531513398}" type="datetimeFigureOut">
              <a:rPr lang="en-US" dirty="0"/>
              <a:t>5/20/2025</a:t>
            </a:fld>
            <a:endParaRPr lang="en-US" dirty="0"/>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a:t>
            </a:fld>
            <a:endParaRPr lang="en-US" dirty="0"/>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sz="5400" b="1" i="1" dirty="0" smtClean="0"/>
              <a:t>Unità Operativa Riabilitazione e nuove strutture residenziali:</a:t>
            </a:r>
            <a:br>
              <a:rPr lang="it-IT" sz="5400" b="1" i="1" dirty="0" smtClean="0"/>
            </a:br>
            <a:r>
              <a:rPr lang="it-IT" sz="5400" b="1" i="1" dirty="0" smtClean="0"/>
              <a:t>il modello RD1</a:t>
            </a:r>
            <a:endParaRPr lang="it-IT" sz="5400" b="1" i="1" dirty="0"/>
          </a:p>
        </p:txBody>
      </p:sp>
      <p:sp>
        <p:nvSpPr>
          <p:cNvPr id="3" name="Sottotitolo 2"/>
          <p:cNvSpPr>
            <a:spLocks noGrp="1"/>
          </p:cNvSpPr>
          <p:nvPr>
            <p:ph type="subTitle" idx="1"/>
          </p:nvPr>
        </p:nvSpPr>
        <p:spPr/>
        <p:txBody>
          <a:bodyPr>
            <a:normAutofit fontScale="85000" lnSpcReduction="10000"/>
          </a:bodyPr>
          <a:lstStyle/>
          <a:p>
            <a:r>
              <a:rPr lang="it-IT" i="1" dirty="0"/>
              <a:t>Dott. Antonio sola </a:t>
            </a:r>
            <a:r>
              <a:rPr lang="it-IT" i="1" dirty="0" smtClean="0"/>
              <a:t>– assistente </a:t>
            </a:r>
            <a:r>
              <a:rPr lang="it-IT" i="1" dirty="0"/>
              <a:t>sociale </a:t>
            </a:r>
            <a:r>
              <a:rPr lang="it-IT" i="1" dirty="0" smtClean="0"/>
              <a:t>Coordinatore </a:t>
            </a:r>
            <a:r>
              <a:rPr lang="it-IT" i="1" dirty="0" err="1" smtClean="0"/>
              <a:t>attivita’</a:t>
            </a:r>
            <a:r>
              <a:rPr lang="it-IT" i="1" dirty="0" smtClean="0"/>
              <a:t> </a:t>
            </a:r>
            <a:r>
              <a:rPr lang="it-IT" i="1" dirty="0" err="1" smtClean="0"/>
              <a:t>u.v.b.r</a:t>
            </a:r>
            <a:r>
              <a:rPr lang="it-IT" i="1" dirty="0" smtClean="0"/>
              <a:t>.</a:t>
            </a:r>
          </a:p>
          <a:p>
            <a:r>
              <a:rPr lang="it-IT" i="1" dirty="0" err="1" smtClean="0"/>
              <a:t>asl</a:t>
            </a:r>
            <a:r>
              <a:rPr lang="it-IT" i="1" dirty="0" smtClean="0"/>
              <a:t> </a:t>
            </a:r>
            <a:r>
              <a:rPr lang="it-IT" i="1" dirty="0" err="1" smtClean="0"/>
              <a:t>salerno</a:t>
            </a:r>
            <a:r>
              <a:rPr lang="it-IT" i="1" dirty="0" smtClean="0"/>
              <a:t> distretto sanitario 60</a:t>
            </a:r>
            <a:endParaRPr lang="it-IT" i="1" dirty="0"/>
          </a:p>
        </p:txBody>
      </p:sp>
    </p:spTree>
    <p:extLst>
      <p:ext uri="{BB962C8B-B14F-4D97-AF65-F5344CB8AC3E}">
        <p14:creationId xmlns:p14="http://schemas.microsoft.com/office/powerpoint/2010/main" val="42663725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34696" y="804519"/>
            <a:ext cx="9520158" cy="3094150"/>
          </a:xfrm>
        </p:spPr>
        <p:txBody>
          <a:bodyPr>
            <a:normAutofit/>
          </a:bodyPr>
          <a:lstStyle/>
          <a:p>
            <a:pPr algn="just"/>
            <a:r>
              <a:rPr lang="it-IT" dirty="0"/>
              <a:t>Si compila apposita scheda all’interno della quale inserire tutte le informazioni necessarie al Distretto di appartenenza. Se vi è bisogno di Fisioterapia domiciliare è necessario chiedere consulenza anche al Fisiatra, che effettuerà apposita consulenza con redazione UVBR.</a:t>
            </a:r>
          </a:p>
        </p:txBody>
      </p:sp>
    </p:spTree>
    <p:extLst>
      <p:ext uri="{BB962C8B-B14F-4D97-AF65-F5344CB8AC3E}">
        <p14:creationId xmlns:p14="http://schemas.microsoft.com/office/powerpoint/2010/main" val="3900127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Continuità Ospedale-Territorio e PNRR</a:t>
            </a:r>
            <a:endParaRPr lang="it-IT" dirty="0"/>
          </a:p>
        </p:txBody>
      </p:sp>
      <p:sp>
        <p:nvSpPr>
          <p:cNvPr id="3" name="Segnaposto contenuto 2"/>
          <p:cNvSpPr>
            <a:spLocks noGrp="1"/>
          </p:cNvSpPr>
          <p:nvPr>
            <p:ph idx="1"/>
          </p:nvPr>
        </p:nvSpPr>
        <p:spPr/>
        <p:txBody>
          <a:bodyPr>
            <a:normAutofit fontScale="92500" lnSpcReduction="20000"/>
          </a:bodyPr>
          <a:lstStyle/>
          <a:p>
            <a:r>
              <a:rPr lang="it-IT" b="1" i="1" dirty="0" smtClean="0"/>
              <a:t>CASE DELLA COMUNITA’: </a:t>
            </a:r>
            <a:r>
              <a:rPr lang="it-IT" dirty="0" smtClean="0"/>
              <a:t>luoghi fisici di prossimità e di facile individuazione dove la comunità può accedere ed entrare in contatto con il sistema di assistenza sanitaria, sociosanitaria e sociale. Si </a:t>
            </a:r>
            <a:r>
              <a:rPr lang="it-IT" dirty="0"/>
              <a:t>vuole assicurare il servizio principalmente alla popolazione più anziana, riducendo così il numero delle ospedalizzazioni anche non urgenti. In questo modo le cure sanitarie sul territorio saranno coordinate in modo efficiente e rapido per rispondere ai bisogni dei cittadini.  </a:t>
            </a:r>
            <a:endParaRPr lang="it-IT" dirty="0" smtClean="0"/>
          </a:p>
          <a:p>
            <a:r>
              <a:rPr lang="it-IT" b="1" i="1" dirty="0"/>
              <a:t>OSPEDALE DI COMUNITA’: </a:t>
            </a:r>
            <a:r>
              <a:rPr lang="it-IT" dirty="0"/>
              <a:t>strutture sanitarie per i pazienti che necessitano di interventi clinici a bassa intensità e di breve durata, sia a causa della lieve acuità degli episodi che della recidività delle patologie più </a:t>
            </a:r>
            <a:r>
              <a:rPr lang="it-IT" dirty="0" smtClean="0"/>
              <a:t>croniche. Sarà </a:t>
            </a:r>
            <a:r>
              <a:rPr lang="it-IT" dirty="0"/>
              <a:t>previsto un Contratto Istituzionale di Sviluppo con cui ripartire le risorse e velocizzare la realizzazione degli Ospedali di Comunità.</a:t>
            </a:r>
          </a:p>
        </p:txBody>
      </p:sp>
    </p:spTree>
    <p:extLst>
      <p:ext uri="{BB962C8B-B14F-4D97-AF65-F5344CB8AC3E}">
        <p14:creationId xmlns:p14="http://schemas.microsoft.com/office/powerpoint/2010/main" val="36977550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Continuità Ospedale-Territorio e PNRR</a:t>
            </a:r>
          </a:p>
        </p:txBody>
      </p:sp>
      <p:sp>
        <p:nvSpPr>
          <p:cNvPr id="3" name="Segnaposto contenuto 2"/>
          <p:cNvSpPr>
            <a:spLocks noGrp="1"/>
          </p:cNvSpPr>
          <p:nvPr>
            <p:ph idx="1"/>
          </p:nvPr>
        </p:nvSpPr>
        <p:spPr/>
        <p:txBody>
          <a:bodyPr>
            <a:normAutofit fontScale="77500" lnSpcReduction="20000"/>
          </a:bodyPr>
          <a:lstStyle/>
          <a:p>
            <a:pPr marL="0" indent="0" algn="ctr">
              <a:buNone/>
            </a:pPr>
            <a:r>
              <a:rPr lang="it-IT" b="1" dirty="0" smtClean="0"/>
              <a:t>Centrali Operative Territoriali</a:t>
            </a:r>
          </a:p>
          <a:p>
            <a:pPr marL="0" indent="0" algn="just">
              <a:buNone/>
            </a:pPr>
            <a:r>
              <a:rPr lang="it-IT" dirty="0" smtClean="0"/>
              <a:t>Svolgono </a:t>
            </a:r>
            <a:r>
              <a:rPr lang="it-IT" dirty="0"/>
              <a:t>una funzione di coordinamento della presa in carico della persona e raccordo tra servizi e professionisti al fine di assicurare continuità, accessibilità ed integrazione dell’assistenza sanitaria e </a:t>
            </a:r>
            <a:r>
              <a:rPr lang="it-IT" dirty="0" smtClean="0"/>
              <a:t>sociosanitaria.</a:t>
            </a:r>
          </a:p>
          <a:p>
            <a:pPr marL="0" indent="0">
              <a:buNone/>
            </a:pPr>
            <a:r>
              <a:rPr lang="it-IT" dirty="0"/>
              <a:t>Rappresentano punti di accesso territoriali, fisici e digitali, che facilitano l’orientamento tra i servizi della rete di offerta sociosanitaria. La COT ha la funzione di coordinare i servizi domiciliari con gli altri servizi sanitari e socioassistenziali. </a:t>
            </a:r>
            <a:r>
              <a:rPr lang="it-IT" dirty="0" smtClean="0"/>
              <a:t> Attraverso </a:t>
            </a:r>
            <a:r>
              <a:rPr lang="it-IT" dirty="0"/>
              <a:t>l'integrazione dell'assistenza sanitaria domiciliare con interventi di tipo sociale sarà possibile raggiungere la piena autonomia e indipendenza della persona anziana/disabile presso la propria abitazione, riducendo il rischio di ricoveri inappropriati. Ciò sarà possibile anche grazie all'introduzione di strumenti di </a:t>
            </a:r>
            <a:r>
              <a:rPr lang="it-IT" b="1" dirty="0"/>
              <a:t>telemedicina</a:t>
            </a:r>
            <a:r>
              <a:rPr lang="it-IT" dirty="0"/>
              <a:t> e </a:t>
            </a:r>
            <a:r>
              <a:rPr lang="it-IT" b="1" dirty="0" err="1"/>
              <a:t>telemonitoraggio</a:t>
            </a:r>
            <a:r>
              <a:rPr lang="it-IT" dirty="0"/>
              <a:t>.</a:t>
            </a:r>
          </a:p>
          <a:p>
            <a:pPr marL="0" indent="0" algn="just">
              <a:buNone/>
            </a:pPr>
            <a:r>
              <a:rPr lang="it-IT" dirty="0" smtClean="0"/>
              <a:t> </a:t>
            </a:r>
            <a:endParaRPr lang="it-IT" dirty="0"/>
          </a:p>
        </p:txBody>
      </p:sp>
    </p:spTree>
    <p:extLst>
      <p:ext uri="{BB962C8B-B14F-4D97-AF65-F5344CB8AC3E}">
        <p14:creationId xmlns:p14="http://schemas.microsoft.com/office/powerpoint/2010/main" val="319822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i="1" dirty="0"/>
              <a:t>Grazie per l’attenzione!</a:t>
            </a:r>
          </a:p>
        </p:txBody>
      </p:sp>
    </p:spTree>
    <p:extLst>
      <p:ext uri="{BB962C8B-B14F-4D97-AF65-F5344CB8AC3E}">
        <p14:creationId xmlns:p14="http://schemas.microsoft.com/office/powerpoint/2010/main" val="1402618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i="1" dirty="0"/>
              <a:t>Definizione </a:t>
            </a:r>
            <a:r>
              <a:rPr lang="it-IT" b="1" i="1" dirty="0" smtClean="0"/>
              <a:t>strutture RD1</a:t>
            </a:r>
            <a:endParaRPr lang="it-IT" b="1" i="1" dirty="0"/>
          </a:p>
        </p:txBody>
      </p:sp>
      <p:sp>
        <p:nvSpPr>
          <p:cNvPr id="3" name="Segnaposto contenuto 2"/>
          <p:cNvSpPr>
            <a:spLocks noGrp="1"/>
          </p:cNvSpPr>
          <p:nvPr>
            <p:ph idx="1"/>
          </p:nvPr>
        </p:nvSpPr>
        <p:spPr/>
        <p:txBody>
          <a:bodyPr>
            <a:normAutofit fontScale="92500" lnSpcReduction="20000"/>
          </a:bodyPr>
          <a:lstStyle/>
          <a:p>
            <a:pPr marL="0" indent="0" algn="just">
              <a:buNone/>
            </a:pPr>
            <a:r>
              <a:rPr lang="it-IT" b="1" dirty="0" smtClean="0"/>
              <a:t>Nel 2022 la Giunta regionale Campana ha emanato una propria Deliberazione, la n. 164, la quale ha previsto l’accesso dei pazienti ai trattamenti riabilitativi </a:t>
            </a:r>
            <a:r>
              <a:rPr lang="it-IT" b="1" dirty="0" err="1" smtClean="0"/>
              <a:t>extraospedalieri</a:t>
            </a:r>
            <a:r>
              <a:rPr lang="it-IT" b="1" dirty="0" smtClean="0"/>
              <a:t> in nuove tipologie di strutture riabilitative indicati con l’acronimo RD1.</a:t>
            </a:r>
          </a:p>
          <a:p>
            <a:pPr marL="0" indent="0" algn="just">
              <a:buNone/>
            </a:pPr>
            <a:r>
              <a:rPr lang="it-IT" b="1" dirty="0" smtClean="0"/>
              <a:t>Nello specifico, vengono individuate due nuove tipologie di riabilitazione residenziale:</a:t>
            </a:r>
          </a:p>
          <a:p>
            <a:pPr marL="457200" indent="-457200" algn="just">
              <a:buAutoNum type="alphaLcParenR"/>
            </a:pPr>
            <a:r>
              <a:rPr lang="it-IT" b="1" dirty="0" smtClean="0"/>
              <a:t>Presidi di riabilitazione per disabili fisici, psichici e sensoriali «Unità di cura residenziale per riabilitazione estensiva (RD1 estensiva)»</a:t>
            </a:r>
          </a:p>
          <a:p>
            <a:pPr marL="457200" indent="-457200" algn="just">
              <a:buAutoNum type="alphaLcParenR"/>
            </a:pPr>
            <a:r>
              <a:rPr lang="it-IT" b="1" dirty="0" smtClean="0"/>
              <a:t>Presidi di riabilitazione per disabili fisici, psichici e sensoriali «Unità di cura residenziale per riabilitazione intensiva (RD1 intensiva)»</a:t>
            </a:r>
            <a:endParaRPr lang="it-IT" b="1" dirty="0"/>
          </a:p>
        </p:txBody>
      </p:sp>
    </p:spTree>
    <p:extLst>
      <p:ext uri="{BB962C8B-B14F-4D97-AF65-F5344CB8AC3E}">
        <p14:creationId xmlns:p14="http://schemas.microsoft.com/office/powerpoint/2010/main" val="13261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PRESIDI DI RIABILITAZIONE RD1</a:t>
            </a:r>
            <a:endParaRPr lang="it-IT" dirty="0"/>
          </a:p>
        </p:txBody>
      </p:sp>
      <p:sp>
        <p:nvSpPr>
          <p:cNvPr id="3" name="Segnaposto contenuto 2"/>
          <p:cNvSpPr>
            <a:spLocks noGrp="1"/>
          </p:cNvSpPr>
          <p:nvPr>
            <p:ph sz="half" idx="1"/>
          </p:nvPr>
        </p:nvSpPr>
        <p:spPr/>
        <p:txBody>
          <a:bodyPr>
            <a:normAutofit fontScale="70000" lnSpcReduction="20000"/>
          </a:bodyPr>
          <a:lstStyle/>
          <a:p>
            <a:r>
              <a:rPr lang="it-IT" b="1" dirty="0" smtClean="0"/>
              <a:t>RD1 ESTENSIVA:</a:t>
            </a:r>
          </a:p>
          <a:p>
            <a:pPr marL="0" indent="0" algn="just">
              <a:buNone/>
            </a:pPr>
            <a:r>
              <a:rPr lang="it-IT" dirty="0" smtClean="0"/>
              <a:t>Deputata alla presa in carico e al trattamento di persone disabili non autosufficienti con potenzialità di recupero funzionale, che richiedono un intervento riabilitativo pari ad almeno 90 minuti giornalieri e un medio impegno assistenziale, con presenza di personale sociosanitario sulle 24 ore.</a:t>
            </a:r>
          </a:p>
          <a:p>
            <a:pPr marL="0" indent="0" algn="just">
              <a:buNone/>
            </a:pPr>
            <a:r>
              <a:rPr lang="it-IT" dirty="0"/>
              <a:t>La durata massima dei trattamenti non supera, di norma, i </a:t>
            </a:r>
            <a:r>
              <a:rPr lang="it-IT" dirty="0" smtClean="0"/>
              <a:t>60 </a:t>
            </a:r>
            <a:r>
              <a:rPr lang="it-IT" dirty="0"/>
              <a:t>giorni, a meno che la valutazione multidimensionale non rilevi il persistere di bisogni riabilitativi </a:t>
            </a:r>
            <a:r>
              <a:rPr lang="it-IT" dirty="0" smtClean="0"/>
              <a:t>estensivi; </a:t>
            </a:r>
            <a:r>
              <a:rPr lang="it-IT" dirty="0"/>
              <a:t>la durata non può essere superiore ai </a:t>
            </a:r>
            <a:r>
              <a:rPr lang="it-IT" dirty="0" smtClean="0"/>
              <a:t>180 giorni.</a:t>
            </a:r>
          </a:p>
        </p:txBody>
      </p:sp>
      <p:sp>
        <p:nvSpPr>
          <p:cNvPr id="4" name="Segnaposto contenuto 3"/>
          <p:cNvSpPr>
            <a:spLocks noGrp="1"/>
          </p:cNvSpPr>
          <p:nvPr>
            <p:ph sz="half" idx="2"/>
          </p:nvPr>
        </p:nvSpPr>
        <p:spPr/>
        <p:txBody>
          <a:bodyPr>
            <a:normAutofit fontScale="70000" lnSpcReduction="20000"/>
          </a:bodyPr>
          <a:lstStyle/>
          <a:p>
            <a:r>
              <a:rPr lang="it-IT" b="1" dirty="0" smtClean="0"/>
              <a:t>RD1 INTENSIVA:</a:t>
            </a:r>
          </a:p>
          <a:p>
            <a:pPr marL="0" indent="0" algn="just">
              <a:buNone/>
            </a:pPr>
            <a:r>
              <a:rPr lang="it-IT" dirty="0" smtClean="0"/>
              <a:t>Deputata alla presa in carico e trattamento di persone non autosufficienti in condizioni di stabilità clinica, con disabilità importanti e complesse che richiedono un intervento riabilitativo pari ad almeno 3 ore giornaliere e un elevato impegno assistenziale, con presenza di personale infermieristico nelle 24 ore.</a:t>
            </a:r>
          </a:p>
          <a:p>
            <a:pPr marL="0" indent="0" algn="just">
              <a:buNone/>
            </a:pPr>
            <a:r>
              <a:rPr lang="it-IT" dirty="0"/>
              <a:t>La durata massima dei trattamenti non supera, di norma, i 45 giorni, a meno che la valutazione multidimensionale non rilevi il persistere di bisogni riabilitativi intensivi; la durata non può essere superiore ai 90 giorni. Dal 91° al 120° massimo di permanenza, la tariffa di pagamento a carico del SSN sarà equivalente ad inserimento in RD1 estensiva.</a:t>
            </a:r>
          </a:p>
          <a:p>
            <a:pPr marL="0" indent="0">
              <a:buNone/>
            </a:pPr>
            <a:endParaRPr lang="it-IT" dirty="0"/>
          </a:p>
        </p:txBody>
      </p:sp>
    </p:spTree>
    <p:extLst>
      <p:ext uri="{BB962C8B-B14F-4D97-AF65-F5344CB8AC3E}">
        <p14:creationId xmlns:p14="http://schemas.microsoft.com/office/powerpoint/2010/main" val="145069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Elementi fondamentali per l’accesso alle strutture RD1 (criteri di eleggibilità)</a:t>
            </a:r>
            <a:endParaRPr lang="it-IT" dirty="0"/>
          </a:p>
        </p:txBody>
      </p:sp>
      <p:sp>
        <p:nvSpPr>
          <p:cNvPr id="3" name="Segnaposto contenuto 2"/>
          <p:cNvSpPr>
            <a:spLocks noGrp="1"/>
          </p:cNvSpPr>
          <p:nvPr>
            <p:ph idx="1"/>
          </p:nvPr>
        </p:nvSpPr>
        <p:spPr/>
        <p:txBody>
          <a:bodyPr>
            <a:normAutofit fontScale="70000" lnSpcReduction="20000"/>
          </a:bodyPr>
          <a:lstStyle/>
          <a:p>
            <a:pPr algn="just"/>
            <a:r>
              <a:rPr lang="it-IT" b="1" dirty="0" smtClean="0"/>
              <a:t>STABILITA’ E COMPLESSITA’ CLINICA</a:t>
            </a:r>
          </a:p>
          <a:p>
            <a:pPr algn="just"/>
            <a:r>
              <a:rPr lang="it-IT" b="1" dirty="0" smtClean="0"/>
              <a:t>LIVELLO DI FUNZIONALITA E AUTONOMIA</a:t>
            </a:r>
          </a:p>
          <a:p>
            <a:pPr algn="just"/>
            <a:r>
              <a:rPr lang="it-IT" b="1" dirty="0" smtClean="0"/>
              <a:t>STATO COGNITIVO E COMPORTAMENTALE</a:t>
            </a:r>
          </a:p>
          <a:p>
            <a:pPr algn="just"/>
            <a:r>
              <a:rPr lang="it-IT" b="1" dirty="0" smtClean="0"/>
              <a:t>COLLABORAZIONE E ADESIONE ALLA TERAPIA</a:t>
            </a:r>
          </a:p>
          <a:p>
            <a:pPr algn="just"/>
            <a:r>
              <a:rPr lang="it-IT" b="1" dirty="0" smtClean="0"/>
              <a:t>RESISTENZA ALLE ATTIVITA’ FISICHE E COGNITIVE</a:t>
            </a:r>
          </a:p>
          <a:p>
            <a:pPr algn="just"/>
            <a:r>
              <a:rPr lang="it-IT" b="1" dirty="0" smtClean="0"/>
              <a:t>AGGRAVAMENTO DI CONDIZIONI PRECEDENTEMENTE STABILIZZATE CHE NON POSSONO GIOVARSI DI UN TRATTAMENTO INTENSIVO</a:t>
            </a:r>
          </a:p>
          <a:p>
            <a:pPr algn="just"/>
            <a:r>
              <a:rPr lang="it-IT" b="1" dirty="0" smtClean="0"/>
              <a:t>NECESSITA’ ASSISTENZIALE NON EROGABILE IN REGIME AMBULATORIALE O DOMICILIARE</a:t>
            </a:r>
          </a:p>
          <a:p>
            <a:pPr algn="just"/>
            <a:r>
              <a:rPr lang="it-IT" b="1" dirty="0" smtClean="0"/>
              <a:t>CONDIZIONI CLINICHE TALI DA NON RICHIEDERE SORVEGLIANZA MEDICA NELLE 24 ORE</a:t>
            </a:r>
            <a:endParaRPr lang="it-IT" b="1" dirty="0"/>
          </a:p>
        </p:txBody>
      </p:sp>
    </p:spTree>
    <p:extLst>
      <p:ext uri="{BB962C8B-B14F-4D97-AF65-F5344CB8AC3E}">
        <p14:creationId xmlns:p14="http://schemas.microsoft.com/office/powerpoint/2010/main" val="1888227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t>MODALITA’ DI ACCESSO IN REGIME RD1</a:t>
            </a:r>
            <a:endParaRPr lang="it-IT" b="1" dirty="0"/>
          </a:p>
        </p:txBody>
      </p:sp>
      <p:sp>
        <p:nvSpPr>
          <p:cNvPr id="3" name="Segnaposto contenuto 2"/>
          <p:cNvSpPr>
            <a:spLocks noGrp="1"/>
          </p:cNvSpPr>
          <p:nvPr>
            <p:ph idx="1"/>
          </p:nvPr>
        </p:nvSpPr>
        <p:spPr/>
        <p:txBody>
          <a:bodyPr>
            <a:normAutofit fontScale="70000" lnSpcReduction="20000"/>
          </a:bodyPr>
          <a:lstStyle/>
          <a:p>
            <a:pPr marL="0" indent="0" algn="just">
              <a:buNone/>
            </a:pPr>
            <a:r>
              <a:rPr lang="it-IT" dirty="0" smtClean="0"/>
              <a:t>L’accesso ai trattamenti </a:t>
            </a:r>
            <a:r>
              <a:rPr lang="it-IT" dirty="0" err="1" smtClean="0"/>
              <a:t>extraospedalieri</a:t>
            </a:r>
            <a:r>
              <a:rPr lang="it-IT" dirty="0" smtClean="0"/>
              <a:t> di riabilitazione ha la necessità di essere relazionato attraverso la predisposizione di un Progetto Riabilitativo Individualizzato, contenente:</a:t>
            </a:r>
          </a:p>
          <a:p>
            <a:pPr algn="just"/>
            <a:r>
              <a:rPr lang="it-IT" dirty="0" smtClean="0"/>
              <a:t>Valutazione multidimensionale (definizione del complesso integrato dei bisogni)</a:t>
            </a:r>
          </a:p>
          <a:p>
            <a:pPr algn="just"/>
            <a:r>
              <a:rPr lang="it-IT" dirty="0" smtClean="0"/>
              <a:t>Valutazione multidisciplinare del bisogno riabilitativo</a:t>
            </a:r>
          </a:p>
          <a:p>
            <a:pPr algn="just"/>
            <a:r>
              <a:rPr lang="it-IT" dirty="0" smtClean="0"/>
              <a:t>Aree di intervento</a:t>
            </a:r>
          </a:p>
          <a:p>
            <a:pPr algn="just"/>
            <a:r>
              <a:rPr lang="it-IT" dirty="0" smtClean="0"/>
              <a:t>Obiettivi attesi in termini di recupero delle abilità</a:t>
            </a:r>
          </a:p>
          <a:p>
            <a:pPr algn="just"/>
            <a:r>
              <a:rPr lang="it-IT" dirty="0" smtClean="0"/>
              <a:t>Strategie e risorse per realizzare gli obiettivi</a:t>
            </a:r>
          </a:p>
          <a:p>
            <a:pPr algn="just"/>
            <a:r>
              <a:rPr lang="it-IT" dirty="0" smtClean="0"/>
              <a:t>Modalità di effettuazione degli interventi riabilitativi</a:t>
            </a:r>
          </a:p>
          <a:p>
            <a:pPr algn="just"/>
            <a:r>
              <a:rPr lang="it-IT" dirty="0" smtClean="0"/>
              <a:t>Responsabili dei programmi riabilitativi</a:t>
            </a:r>
          </a:p>
          <a:p>
            <a:pPr algn="just"/>
            <a:r>
              <a:rPr lang="it-IT" dirty="0" smtClean="0"/>
              <a:t>Tempi e modalità </a:t>
            </a:r>
            <a:r>
              <a:rPr lang="it-IT" smtClean="0"/>
              <a:t>di verifica</a:t>
            </a:r>
            <a:endParaRPr lang="it-IT" dirty="0"/>
          </a:p>
          <a:p>
            <a:endParaRPr lang="it-IT" dirty="0"/>
          </a:p>
        </p:txBody>
      </p:sp>
    </p:spTree>
    <p:extLst>
      <p:ext uri="{BB962C8B-B14F-4D97-AF65-F5344CB8AC3E}">
        <p14:creationId xmlns:p14="http://schemas.microsoft.com/office/powerpoint/2010/main" val="4132967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34695" y="431801"/>
            <a:ext cx="9520157" cy="507999"/>
          </a:xfrm>
        </p:spPr>
        <p:txBody>
          <a:bodyPr>
            <a:normAutofit fontScale="90000"/>
          </a:bodyPr>
          <a:lstStyle/>
          <a:p>
            <a:pPr algn="ctr"/>
            <a:r>
              <a:rPr lang="it-IT" b="1" dirty="0" smtClean="0"/>
              <a:t>Tipologie di accesso in regime RD1</a:t>
            </a:r>
            <a:endParaRPr lang="it-IT" b="1" dirty="0"/>
          </a:p>
        </p:txBody>
      </p:sp>
      <p:sp>
        <p:nvSpPr>
          <p:cNvPr id="3" name="Segnaposto testo 2"/>
          <p:cNvSpPr>
            <a:spLocks noGrp="1"/>
          </p:cNvSpPr>
          <p:nvPr>
            <p:ph type="body" idx="1"/>
          </p:nvPr>
        </p:nvSpPr>
        <p:spPr>
          <a:xfrm>
            <a:off x="1534695" y="939801"/>
            <a:ext cx="4608576" cy="482599"/>
          </a:xfrm>
        </p:spPr>
        <p:txBody>
          <a:bodyPr>
            <a:normAutofit fontScale="85000" lnSpcReduction="10000"/>
          </a:bodyPr>
          <a:lstStyle/>
          <a:p>
            <a:r>
              <a:rPr lang="it-IT" dirty="0" smtClean="0"/>
              <a:t>Dimissione ambito ospedaliero</a:t>
            </a:r>
            <a:endParaRPr lang="it-IT" dirty="0"/>
          </a:p>
        </p:txBody>
      </p:sp>
      <p:sp>
        <p:nvSpPr>
          <p:cNvPr id="4" name="Segnaposto contenuto 3"/>
          <p:cNvSpPr>
            <a:spLocks noGrp="1"/>
          </p:cNvSpPr>
          <p:nvPr>
            <p:ph sz="half" idx="2"/>
          </p:nvPr>
        </p:nvSpPr>
        <p:spPr>
          <a:xfrm>
            <a:off x="1534695" y="1422400"/>
            <a:ext cx="4608576" cy="4533899"/>
          </a:xfrm>
        </p:spPr>
        <p:txBody>
          <a:bodyPr>
            <a:noAutofit/>
          </a:bodyPr>
          <a:lstStyle/>
          <a:p>
            <a:pPr algn="just">
              <a:buFont typeface="+mj-lt"/>
              <a:buAutoNum type="arabicPeriod"/>
            </a:pPr>
            <a:r>
              <a:rPr lang="it-IT" sz="1300" dirty="0" smtClean="0"/>
              <a:t>In caso di paziente ricoverato in ambito ospedaliero (P.O., case di cura accreditate </a:t>
            </a:r>
            <a:r>
              <a:rPr lang="it-IT" sz="1300" dirty="0" err="1" smtClean="0"/>
              <a:t>etc</a:t>
            </a:r>
            <a:r>
              <a:rPr lang="it-IT" sz="1300" dirty="0" smtClean="0"/>
              <a:t>) che dimette, dove non sia possibile garantire l’iter procedurale per mancanza di tempistica adeguata, il Direttore del Distretto di residenza, sulla base della relazione inviata dal Responsabile del Reparto che dimette, dispone il ricovero in regime RD1, con riserva di completare l’iter di accesso con la redazione del progetto riabilitativo individuale entro 7 giorni dall’inserimento in struttura.</a:t>
            </a:r>
          </a:p>
          <a:p>
            <a:pPr algn="just">
              <a:buFont typeface="+mj-lt"/>
              <a:buAutoNum type="arabicPeriod"/>
            </a:pPr>
            <a:r>
              <a:rPr lang="it-IT" sz="1300" dirty="0" smtClean="0"/>
              <a:t>Inoltre, direttamente o per rogatoria, il Distretto garantisce le valutazioni previste allo scadere del P.R.I. L’ammissione con tale procedura non ne modifica la durata massima prevista.</a:t>
            </a:r>
            <a:endParaRPr lang="it-IT" sz="1300" dirty="0"/>
          </a:p>
        </p:txBody>
      </p:sp>
      <p:sp>
        <p:nvSpPr>
          <p:cNvPr id="5" name="Segnaposto testo 4"/>
          <p:cNvSpPr>
            <a:spLocks noGrp="1"/>
          </p:cNvSpPr>
          <p:nvPr>
            <p:ph type="body" sz="quarter" idx="3"/>
          </p:nvPr>
        </p:nvSpPr>
        <p:spPr>
          <a:xfrm>
            <a:off x="6454791" y="939801"/>
            <a:ext cx="4608576" cy="482599"/>
          </a:xfrm>
        </p:spPr>
        <p:txBody>
          <a:bodyPr/>
          <a:lstStyle/>
          <a:p>
            <a:r>
              <a:rPr lang="it-IT" dirty="0" smtClean="0"/>
              <a:t>INSERIMENTO DA DOMICILIO</a:t>
            </a:r>
            <a:endParaRPr lang="it-IT" dirty="0"/>
          </a:p>
        </p:txBody>
      </p:sp>
      <p:sp>
        <p:nvSpPr>
          <p:cNvPr id="6" name="Segnaposto contenuto 5"/>
          <p:cNvSpPr>
            <a:spLocks noGrp="1"/>
          </p:cNvSpPr>
          <p:nvPr>
            <p:ph sz="quarter" idx="4"/>
          </p:nvPr>
        </p:nvSpPr>
        <p:spPr>
          <a:xfrm>
            <a:off x="6454792" y="1524000"/>
            <a:ext cx="4608576" cy="4432299"/>
          </a:xfrm>
        </p:spPr>
        <p:txBody>
          <a:bodyPr>
            <a:noAutofit/>
          </a:bodyPr>
          <a:lstStyle/>
          <a:p>
            <a:pPr algn="just"/>
            <a:r>
              <a:rPr lang="it-IT" sz="1500" dirty="0" smtClean="0"/>
              <a:t>Segue la medesima procedura dell’inserimento in regime ex art. 26, impegnativa medica di visita al domicilio in base alla patologia principale del paziente;</a:t>
            </a:r>
          </a:p>
          <a:p>
            <a:pPr algn="just"/>
            <a:r>
              <a:rPr lang="it-IT" sz="1500" dirty="0" smtClean="0"/>
              <a:t>Il distretto, dopo la visita, redige la Valutazione Multidimensionale e il paziente o il </a:t>
            </a:r>
            <a:r>
              <a:rPr lang="it-IT" sz="1500" dirty="0" err="1" smtClean="0"/>
              <a:t>caregiver</a:t>
            </a:r>
            <a:r>
              <a:rPr lang="it-IT" sz="1500" dirty="0" smtClean="0"/>
              <a:t> richiede disponibilità a uno dei centri accreditati</a:t>
            </a:r>
            <a:endParaRPr lang="it-IT" sz="1500" dirty="0"/>
          </a:p>
        </p:txBody>
      </p:sp>
    </p:spTree>
    <p:extLst>
      <p:ext uri="{BB962C8B-B14F-4D97-AF65-F5344CB8AC3E}">
        <p14:creationId xmlns:p14="http://schemas.microsoft.com/office/powerpoint/2010/main" val="3443869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ELEMENTI DI ANALISI DEL BISOGNO SOCIOSANITARIO DEL PAZIENTE</a:t>
            </a:r>
          </a:p>
        </p:txBody>
      </p:sp>
      <p:sp>
        <p:nvSpPr>
          <p:cNvPr id="3" name="Segnaposto contenuto 2"/>
          <p:cNvSpPr>
            <a:spLocks noGrp="1"/>
          </p:cNvSpPr>
          <p:nvPr>
            <p:ph idx="1"/>
          </p:nvPr>
        </p:nvSpPr>
        <p:spPr/>
        <p:txBody>
          <a:bodyPr/>
          <a:lstStyle/>
          <a:p>
            <a:r>
              <a:rPr lang="it-IT" dirty="0"/>
              <a:t>Scheda </a:t>
            </a:r>
            <a:r>
              <a:rPr lang="it-IT" dirty="0" err="1"/>
              <a:t>S.Va.M.A</a:t>
            </a:r>
            <a:r>
              <a:rPr lang="it-IT" dirty="0"/>
              <a:t>. (suddivisa in A-B-C-D) per anziani non autosufficienti;</a:t>
            </a:r>
          </a:p>
          <a:p>
            <a:r>
              <a:rPr lang="it-IT" dirty="0"/>
              <a:t>Scheda </a:t>
            </a:r>
            <a:r>
              <a:rPr lang="it-IT" dirty="0" err="1"/>
              <a:t>S.Va.M.Di</a:t>
            </a:r>
            <a:r>
              <a:rPr lang="it-IT" dirty="0"/>
              <a:t>. (suddivisa in A-B-C-D) per disabili;</a:t>
            </a:r>
          </a:p>
          <a:p>
            <a:r>
              <a:rPr lang="it-IT" dirty="0"/>
              <a:t>Scheda Brass </a:t>
            </a:r>
          </a:p>
          <a:p>
            <a:r>
              <a:rPr lang="it-IT" dirty="0"/>
              <a:t>PTI</a:t>
            </a:r>
          </a:p>
          <a:p>
            <a:r>
              <a:rPr lang="it-IT" dirty="0"/>
              <a:t>PTRI</a:t>
            </a:r>
          </a:p>
        </p:txBody>
      </p:sp>
    </p:spTree>
    <p:extLst>
      <p:ext uri="{BB962C8B-B14F-4D97-AF65-F5344CB8AC3E}">
        <p14:creationId xmlns:p14="http://schemas.microsoft.com/office/powerpoint/2010/main" val="4287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34696" y="804519"/>
            <a:ext cx="9520158" cy="605181"/>
          </a:xfrm>
        </p:spPr>
        <p:txBody>
          <a:bodyPr/>
          <a:lstStyle/>
          <a:p>
            <a:pPr algn="ctr"/>
            <a:r>
              <a:rPr lang="it-IT" b="1" i="1" dirty="0" smtClean="0"/>
              <a:t>Patologie afferenti all’accesso in struttura RD1</a:t>
            </a:r>
            <a:endParaRPr lang="it-IT" b="1" i="1"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2565537181"/>
              </p:ext>
            </p:extLst>
          </p:nvPr>
        </p:nvGraphicFramePr>
        <p:xfrm>
          <a:off x="1535113" y="1479665"/>
          <a:ext cx="9520238" cy="4592030"/>
        </p:xfrm>
        <a:graphic>
          <a:graphicData uri="http://schemas.openxmlformats.org/drawingml/2006/table">
            <a:tbl>
              <a:tblPr firstRow="1" bandRow="1">
                <a:tableStyleId>{5C22544A-7EE6-4342-B048-85BDC9FD1C3A}</a:tableStyleId>
              </a:tblPr>
              <a:tblGrid>
                <a:gridCol w="4474989">
                  <a:extLst>
                    <a:ext uri="{9D8B030D-6E8A-4147-A177-3AD203B41FA5}">
                      <a16:colId xmlns:a16="http://schemas.microsoft.com/office/drawing/2014/main" val="3288751115"/>
                    </a:ext>
                  </a:extLst>
                </a:gridCol>
                <a:gridCol w="5045249">
                  <a:extLst>
                    <a:ext uri="{9D8B030D-6E8A-4147-A177-3AD203B41FA5}">
                      <a16:colId xmlns:a16="http://schemas.microsoft.com/office/drawing/2014/main" val="543297891"/>
                    </a:ext>
                  </a:extLst>
                </a:gridCol>
              </a:tblGrid>
              <a:tr h="660110">
                <a:tc>
                  <a:txBody>
                    <a:bodyPr/>
                    <a:lstStyle/>
                    <a:p>
                      <a:r>
                        <a:rPr lang="it-IT" dirty="0" smtClean="0"/>
                        <a:t>Patologie RD1 Estensiva e Intensiva</a:t>
                      </a:r>
                      <a:endParaRPr lang="it-IT" dirty="0"/>
                    </a:p>
                  </a:txBody>
                  <a:tcPr/>
                </a:tc>
                <a:tc>
                  <a:txBody>
                    <a:bodyPr/>
                    <a:lstStyle/>
                    <a:p>
                      <a:r>
                        <a:rPr lang="it-IT" dirty="0" smtClean="0"/>
                        <a:t>Patologie esclusivamente per RD1 intensiva</a:t>
                      </a:r>
                      <a:endParaRPr lang="it-IT" dirty="0"/>
                    </a:p>
                  </a:txBody>
                  <a:tcPr/>
                </a:tc>
                <a:extLst>
                  <a:ext uri="{0D108BD9-81ED-4DB2-BD59-A6C34878D82A}">
                    <a16:rowId xmlns:a16="http://schemas.microsoft.com/office/drawing/2014/main" val="148723536"/>
                  </a:ext>
                </a:extLst>
              </a:tr>
              <a:tr h="382445">
                <a:tc>
                  <a:txBody>
                    <a:bodyPr/>
                    <a:lstStyle/>
                    <a:p>
                      <a:pPr marL="342900" indent="-342900">
                        <a:buAutoNum type="arabicPeriod"/>
                      </a:pPr>
                      <a:r>
                        <a:rPr lang="it-IT" dirty="0" smtClean="0"/>
                        <a:t>Accidenti cerebrovascolari</a:t>
                      </a:r>
                    </a:p>
                    <a:p>
                      <a:pPr marL="342900" indent="-342900">
                        <a:buAutoNum type="arabicPeriod"/>
                      </a:pPr>
                      <a:r>
                        <a:rPr lang="it-IT" dirty="0" smtClean="0"/>
                        <a:t>Cerebropatie (es.</a:t>
                      </a:r>
                      <a:r>
                        <a:rPr lang="it-IT" baseline="0" dirty="0" smtClean="0"/>
                        <a:t> trauma cranico)</a:t>
                      </a:r>
                    </a:p>
                    <a:p>
                      <a:pPr marL="342900" indent="-342900">
                        <a:buAutoNum type="arabicPeriod"/>
                      </a:pPr>
                      <a:r>
                        <a:rPr lang="it-IT" baseline="0" dirty="0" smtClean="0"/>
                        <a:t>Malattie neurologiche (es. sclerosi multipla – parkinsonismo – distrofia muscolare)</a:t>
                      </a:r>
                    </a:p>
                    <a:p>
                      <a:pPr marL="342900" indent="-342900">
                        <a:buAutoNum type="arabicPeriod"/>
                      </a:pPr>
                      <a:r>
                        <a:rPr lang="it-IT" baseline="0" dirty="0" smtClean="0"/>
                        <a:t>Mielopatie (es. paraplegia completa – tetraplegia)</a:t>
                      </a:r>
                    </a:p>
                    <a:p>
                      <a:pPr marL="342900" indent="-342900">
                        <a:buAutoNum type="arabicPeriod"/>
                      </a:pPr>
                      <a:r>
                        <a:rPr lang="it-IT" baseline="0" dirty="0" smtClean="0"/>
                        <a:t>Amputazione di arto</a:t>
                      </a:r>
                    </a:p>
                    <a:p>
                      <a:pPr marL="342900" indent="-342900">
                        <a:buAutoNum type="arabicPeriod"/>
                      </a:pPr>
                      <a:r>
                        <a:rPr lang="it-IT" baseline="0" dirty="0" smtClean="0"/>
                        <a:t>Artropatia</a:t>
                      </a:r>
                    </a:p>
                    <a:p>
                      <a:pPr marL="342900" indent="-342900">
                        <a:buAutoNum type="arabicPeriod"/>
                      </a:pPr>
                      <a:r>
                        <a:rPr lang="it-IT" baseline="0" dirty="0" smtClean="0"/>
                        <a:t>Patologia ortopedico-traumatica</a:t>
                      </a:r>
                    </a:p>
                    <a:p>
                      <a:pPr marL="342900" indent="-342900">
                        <a:buAutoNum type="arabicPeriod"/>
                      </a:pPr>
                      <a:r>
                        <a:rPr lang="it-IT" baseline="0" dirty="0" smtClean="0"/>
                        <a:t>Pneumopatie (es. BPCO)</a:t>
                      </a:r>
                    </a:p>
                    <a:p>
                      <a:pPr marL="342900" indent="-342900">
                        <a:buAutoNum type="arabicPeriod"/>
                      </a:pPr>
                      <a:r>
                        <a:rPr lang="it-IT" baseline="0" dirty="0" smtClean="0"/>
                        <a:t>Cardiopatie </a:t>
                      </a:r>
                    </a:p>
                    <a:p>
                      <a:pPr marL="342900" indent="-342900">
                        <a:buAutoNum type="arabicPeriod"/>
                      </a:pPr>
                      <a:r>
                        <a:rPr lang="it-IT" baseline="0" dirty="0" smtClean="0"/>
                        <a:t>Ustioni</a:t>
                      </a:r>
                    </a:p>
                    <a:p>
                      <a:pPr marL="342900" indent="-342900">
                        <a:buAutoNum type="arabicPeriod"/>
                      </a:pPr>
                      <a:r>
                        <a:rPr lang="it-IT" baseline="0" dirty="0" smtClean="0"/>
                        <a:t>Politraumi </a:t>
                      </a:r>
                      <a:endParaRPr lang="it-IT" dirty="0"/>
                    </a:p>
                  </a:txBody>
                  <a:tcPr/>
                </a:tc>
                <a:tc>
                  <a:txBody>
                    <a:bodyPr/>
                    <a:lstStyle/>
                    <a:p>
                      <a:pPr marL="342900" indent="-342900">
                        <a:buAutoNum type="arabicPeriod"/>
                      </a:pPr>
                      <a:r>
                        <a:rPr lang="it-IT" dirty="0" smtClean="0"/>
                        <a:t>Patologie vascolari (es. gravi arteriopatie)</a:t>
                      </a:r>
                    </a:p>
                    <a:p>
                      <a:pPr marL="342900" indent="-342900">
                        <a:buAutoNum type="arabicPeriod"/>
                      </a:pPr>
                      <a:r>
                        <a:rPr lang="it-IT" dirty="0" smtClean="0"/>
                        <a:t>Patologie metaboliche</a:t>
                      </a:r>
                      <a:r>
                        <a:rPr lang="it-IT" baseline="0" dirty="0" smtClean="0"/>
                        <a:t> (es. crolli vertebrali)</a:t>
                      </a:r>
                    </a:p>
                    <a:p>
                      <a:pPr marL="342900" indent="-342900">
                        <a:buAutoNum type="arabicPeriod"/>
                      </a:pPr>
                      <a:r>
                        <a:rPr lang="it-IT" baseline="0" dirty="0" smtClean="0"/>
                        <a:t>Patologie complesse (esiti intervento asportazione e sostituzione protesi infette)</a:t>
                      </a:r>
                    </a:p>
                    <a:p>
                      <a:pPr marL="342900" indent="-342900">
                        <a:buAutoNum type="arabicPeriod"/>
                      </a:pPr>
                      <a:r>
                        <a:rPr lang="it-IT" baseline="0" dirty="0" smtClean="0"/>
                        <a:t>Patologie respiratorie (asma-BPCO grave)</a:t>
                      </a:r>
                    </a:p>
                    <a:p>
                      <a:pPr marL="342900" indent="-342900">
                        <a:buAutoNum type="arabicPeriod"/>
                      </a:pPr>
                      <a:r>
                        <a:rPr lang="it-IT" baseline="0" dirty="0" smtClean="0"/>
                        <a:t>Patologie dializzanti </a:t>
                      </a:r>
                      <a:endParaRPr lang="it-IT" dirty="0"/>
                    </a:p>
                  </a:txBody>
                  <a:tcPr/>
                </a:tc>
                <a:extLst>
                  <a:ext uri="{0D108BD9-81ED-4DB2-BD59-A6C34878D82A}">
                    <a16:rowId xmlns:a16="http://schemas.microsoft.com/office/drawing/2014/main" val="1115253518"/>
                  </a:ext>
                </a:extLst>
              </a:tr>
            </a:tbl>
          </a:graphicData>
        </a:graphic>
      </p:graphicFrame>
    </p:spTree>
    <p:extLst>
      <p:ext uri="{BB962C8B-B14F-4D97-AF65-F5344CB8AC3E}">
        <p14:creationId xmlns:p14="http://schemas.microsoft.com/office/powerpoint/2010/main" val="59306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i="1" dirty="0"/>
              <a:t>Focus «Dimissioni Protette di pazienti fragili»</a:t>
            </a:r>
          </a:p>
        </p:txBody>
      </p:sp>
      <p:sp>
        <p:nvSpPr>
          <p:cNvPr id="3" name="Segnaposto contenuto 2"/>
          <p:cNvSpPr>
            <a:spLocks noGrp="1"/>
          </p:cNvSpPr>
          <p:nvPr>
            <p:ph idx="1"/>
          </p:nvPr>
        </p:nvSpPr>
        <p:spPr/>
        <p:txBody>
          <a:bodyPr>
            <a:normAutofit fontScale="92500"/>
          </a:bodyPr>
          <a:lstStyle/>
          <a:p>
            <a:pPr algn="just"/>
            <a:r>
              <a:rPr lang="it-IT" dirty="0"/>
              <a:t>La dimissione protetta rappresenta l’insieme delle azioni che consentono il passaggio strutturato di un paziente da un </a:t>
            </a:r>
            <a:r>
              <a:rPr lang="it-IT" dirty="0" err="1"/>
              <a:t>setting</a:t>
            </a:r>
            <a:r>
              <a:rPr lang="it-IT" dirty="0"/>
              <a:t> di cura ospedaliera a quello di assistenza territoriale e si applica ai pazienti “fragili”, quali minori, adulti ed anziani, affetti da più patologie croniche/limitazioni funzionali/disabilità e che sono necessitanti di contestuale tutela sociale, al fine di assicurare la continuità̀ del percorso assistenziale;</a:t>
            </a:r>
          </a:p>
          <a:p>
            <a:pPr algn="just"/>
            <a:r>
              <a:rPr lang="it-IT" dirty="0"/>
              <a:t>Viene ad instaurarsi una relazione sociale; viene a definirsi una rete sociale e sociosanitaria territoriale; viene formalizzata la presa in carico del paziente e viene definito l’accompagnamento dello stesso dal </a:t>
            </a:r>
            <a:r>
              <a:rPr lang="it-IT" dirty="0" err="1"/>
              <a:t>setting</a:t>
            </a:r>
            <a:r>
              <a:rPr lang="it-IT" dirty="0"/>
              <a:t> ospedaliero a quello territoriale (che sia domiciliare, semiresidenziale o residenziale)</a:t>
            </a:r>
          </a:p>
          <a:p>
            <a:endParaRPr lang="it-IT" dirty="0"/>
          </a:p>
        </p:txBody>
      </p:sp>
    </p:spTree>
    <p:extLst>
      <p:ext uri="{BB962C8B-B14F-4D97-AF65-F5344CB8AC3E}">
        <p14:creationId xmlns:p14="http://schemas.microsoft.com/office/powerpoint/2010/main" val="1795554676"/>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emplate>TM10001114[[fn=Raccolta]]</Template>
  <TotalTime>405</TotalTime>
  <Words>1221</Words>
  <Application>Microsoft Office PowerPoint</Application>
  <PresentationFormat>Widescreen</PresentationFormat>
  <Paragraphs>79</Paragraphs>
  <Slides>13</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13</vt:i4>
      </vt:variant>
    </vt:vector>
  </HeadingPairs>
  <TitlesOfParts>
    <vt:vector size="16" baseType="lpstr">
      <vt:lpstr>Arial</vt:lpstr>
      <vt:lpstr>Palatino Linotype</vt:lpstr>
      <vt:lpstr>Gallery</vt:lpstr>
      <vt:lpstr>Unità Operativa Riabilitazione e nuove strutture residenziali: il modello RD1</vt:lpstr>
      <vt:lpstr>Definizione strutture RD1</vt:lpstr>
      <vt:lpstr>PRESIDI DI RIABILITAZIONE RD1</vt:lpstr>
      <vt:lpstr>Elementi fondamentali per l’accesso alle strutture RD1 (criteri di eleggibilità)</vt:lpstr>
      <vt:lpstr>MODALITA’ DI ACCESSO IN REGIME RD1</vt:lpstr>
      <vt:lpstr>Tipologie di accesso in regime RD1</vt:lpstr>
      <vt:lpstr>ELEMENTI DI ANALISI DEL BISOGNO SOCIOSANITARIO DEL PAZIENTE</vt:lpstr>
      <vt:lpstr>Patologie afferenti all’accesso in struttura RD1</vt:lpstr>
      <vt:lpstr>Focus «Dimissioni Protette di pazienti fragili»</vt:lpstr>
      <vt:lpstr>Si compila apposita scheda all’interno della quale inserire tutte le informazioni necessarie al Distretto di appartenenza. Se vi è bisogno di Fisioterapia domiciliare è necessario chiedere consulenza anche al Fisiatra, che effettuerà apposita consulenza con redazione UVBR.</vt:lpstr>
      <vt:lpstr>Continuità Ospedale-Territorio e PNRR</vt:lpstr>
      <vt:lpstr>Continuità Ospedale-Territorio e PNRR</vt:lpstr>
      <vt:lpstr>Grazie per l’attenzione!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Integrazione sociosanitaria e organizzazione aziendale</dc:title>
  <dc:creator>Antonio Sola</dc:creator>
  <cp:lastModifiedBy>antonio sola</cp:lastModifiedBy>
  <cp:revision>37</cp:revision>
  <dcterms:created xsi:type="dcterms:W3CDTF">2023-05-24T07:29:49Z</dcterms:created>
  <dcterms:modified xsi:type="dcterms:W3CDTF">2025-05-20T06:22:37Z</dcterms:modified>
</cp:coreProperties>
</file>